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7"/>
  </p:notesMasterIdLst>
  <p:handoutMasterIdLst>
    <p:handoutMasterId r:id="rId18"/>
  </p:handoutMasterIdLst>
  <p:sldIdLst>
    <p:sldId id="256" r:id="rId6"/>
    <p:sldId id="267" r:id="rId7"/>
    <p:sldId id="258" r:id="rId8"/>
    <p:sldId id="274" r:id="rId9"/>
    <p:sldId id="259" r:id="rId10"/>
    <p:sldId id="270" r:id="rId11"/>
    <p:sldId id="271" r:id="rId12"/>
    <p:sldId id="272" r:id="rId13"/>
    <p:sldId id="269" r:id="rId14"/>
    <p:sldId id="268" r:id="rId15"/>
    <p:sldId id="257" r:id="rId1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25" autoAdjust="0"/>
    <p:restoredTop sz="93381" autoAdjust="0"/>
  </p:normalViewPr>
  <p:slideViewPr>
    <p:cSldViewPr>
      <p:cViewPr varScale="1">
        <p:scale>
          <a:sx n="61" d="100"/>
          <a:sy n="61" d="100"/>
        </p:scale>
        <p:origin x="41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3/8/2021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3/8/2021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Africa RISING – ESA Project Seminar Series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Mateete Bekunda</a:t>
            </a:r>
          </a:p>
          <a:p>
            <a:r>
              <a:rPr lang="en-US" dirty="0"/>
              <a:t>Fred Kizito</a:t>
            </a:r>
          </a:p>
          <a:p>
            <a:r>
              <a:rPr lang="en-US" dirty="0" err="1"/>
              <a:t>Kindu</a:t>
            </a:r>
            <a:r>
              <a:rPr lang="en-US" dirty="0"/>
              <a:t> </a:t>
            </a:r>
            <a:r>
              <a:rPr lang="en-US" dirty="0" err="1"/>
              <a:t>Mekonnen</a:t>
            </a:r>
            <a:endParaRPr lang="en-US" dirty="0"/>
          </a:p>
          <a:p>
            <a:r>
              <a:rPr lang="en-US" dirty="0"/>
              <a:t>Contributing researchers</a:t>
            </a:r>
          </a:p>
          <a:p>
            <a:r>
              <a:rPr lang="en-US" dirty="0"/>
              <a:t>Virtual, 04 March, 2021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7C7F0F6-C054-4A9F-BD25-4D225A115A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36800"/>
            <a:ext cx="9144000" cy="44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914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838200"/>
          </a:xfrm>
        </p:spPr>
        <p:txBody>
          <a:bodyPr/>
          <a:lstStyle/>
          <a:p>
            <a:r>
              <a:rPr lang="en-US" dirty="0"/>
              <a:t>The challenge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574FB2-3B31-43AE-BD97-4DC3F0E153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905000"/>
            <a:ext cx="5257800" cy="394843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D779BE2-BFBF-4975-AF13-B6D3CCD53BC1}"/>
              </a:ext>
            </a:extLst>
          </p:cNvPr>
          <p:cNvSpPr/>
          <p:nvPr/>
        </p:nvSpPr>
        <p:spPr>
          <a:xfrm>
            <a:off x="533400" y="5897372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…is documenting the processes</a:t>
            </a:r>
          </a:p>
        </p:txBody>
      </p:sp>
    </p:spTree>
    <p:extLst>
      <p:ext uri="{BB962C8B-B14F-4D97-AF65-F5344CB8AC3E}">
        <p14:creationId xmlns:p14="http://schemas.microsoft.com/office/powerpoint/2010/main" val="2076913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E0B6C94-3F85-4BD2-B6AF-AEF80D731A73}"/>
              </a:ext>
            </a:extLst>
          </p:cNvPr>
          <p:cNvSpPr/>
          <p:nvPr/>
        </p:nvSpPr>
        <p:spPr>
          <a:xfrm>
            <a:off x="381000" y="1524000"/>
            <a:ext cx="838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Documenting technology transfer and scaling: Guidance from the Umbrella Proposal</a:t>
            </a:r>
            <a:endParaRPr lang="en-TZ" sz="32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DFB52E8-0573-4E82-B034-EB6DC82FD124}"/>
              </a:ext>
            </a:extLst>
          </p:cNvPr>
          <p:cNvSpPr/>
          <p:nvPr/>
        </p:nvSpPr>
        <p:spPr>
          <a:xfrm>
            <a:off x="381000" y="2895600"/>
            <a:ext cx="79195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Impact targets: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25,000 participating research households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&gt; 500,000 participating scaling households</a:t>
            </a:r>
          </a:p>
          <a:p>
            <a:endParaRPr lang="en-US" dirty="0"/>
          </a:p>
          <a:p>
            <a:r>
              <a:rPr lang="en-US" dirty="0"/>
              <a:t>2. Tracks underpinning these numbers: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Households participating directly in AR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Households participating in AR development partner activities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F9D9A7-E4B7-4336-9691-46ACD16D873E}"/>
              </a:ext>
            </a:extLst>
          </p:cNvPr>
          <p:cNvSpPr/>
          <p:nvPr/>
        </p:nvSpPr>
        <p:spPr>
          <a:xfrm>
            <a:off x="375744" y="5010834"/>
            <a:ext cx="79247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3. Households that are aware of a certain innovation (not through AR) and able to act on such awareness.</a:t>
            </a:r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711798D-4D4B-4C67-8DF3-AEBA46B49D6A}"/>
              </a:ext>
            </a:extLst>
          </p:cNvPr>
          <p:cNvGrpSpPr/>
          <p:nvPr/>
        </p:nvGrpSpPr>
        <p:grpSpPr>
          <a:xfrm>
            <a:off x="495748" y="986107"/>
            <a:ext cx="8184317" cy="4576493"/>
            <a:chOff x="1007806" y="153067"/>
            <a:chExt cx="10912423" cy="610199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79ABE56-BFC3-4258-AE14-D69267772E84}"/>
                </a:ext>
              </a:extLst>
            </p:cNvPr>
            <p:cNvSpPr txBox="1"/>
            <p:nvPr/>
          </p:nvSpPr>
          <p:spPr>
            <a:xfrm>
              <a:off x="3785744" y="1042412"/>
              <a:ext cx="206427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2400" b="1"/>
              </a:lvl1pPr>
            </a:lstStyle>
            <a:p>
              <a:r>
                <a:rPr lang="en-US" sz="1800" dirty="0"/>
                <a:t>Approaches</a:t>
              </a:r>
            </a:p>
          </p:txBody>
        </p:sp>
        <p:sp>
          <p:nvSpPr>
            <p:cNvPr id="8" name="Rounded Rectangle 80">
              <a:extLst>
                <a:ext uri="{FF2B5EF4-FFF2-40B4-BE49-F238E27FC236}">
                  <a16:creationId xmlns:a16="http://schemas.microsoft.com/office/drawing/2014/main" id="{AE1B8FA7-8021-461A-A2EA-54813718ACB2}"/>
                </a:ext>
              </a:extLst>
            </p:cNvPr>
            <p:cNvSpPr/>
            <p:nvPr/>
          </p:nvSpPr>
          <p:spPr>
            <a:xfrm>
              <a:off x="1020280" y="1119319"/>
              <a:ext cx="2374529" cy="707355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1200" b="1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3D96493-704E-4478-B538-1DDC1F735177}"/>
                </a:ext>
              </a:extLst>
            </p:cNvPr>
            <p:cNvSpPr txBox="1"/>
            <p:nvPr/>
          </p:nvSpPr>
          <p:spPr>
            <a:xfrm>
              <a:off x="1007806" y="1018492"/>
              <a:ext cx="2285403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400" b="1"/>
              </a:lvl1pPr>
            </a:lstStyle>
            <a:p>
              <a:pPr algn="ctr"/>
              <a:r>
                <a:rPr lang="en-US" sz="1800" dirty="0"/>
                <a:t>Partner delivery </a:t>
              </a:r>
            </a:p>
            <a:p>
              <a:pPr algn="ctr"/>
              <a:r>
                <a:rPr lang="en-US" sz="1800" dirty="0"/>
                <a:t>categories</a:t>
              </a:r>
            </a:p>
          </p:txBody>
        </p:sp>
        <p:sp>
          <p:nvSpPr>
            <p:cNvPr id="10" name="Rounded Rectangle 82">
              <a:extLst>
                <a:ext uri="{FF2B5EF4-FFF2-40B4-BE49-F238E27FC236}">
                  <a16:creationId xmlns:a16="http://schemas.microsoft.com/office/drawing/2014/main" id="{78D99B3F-7599-499D-AB45-04219423F57D}"/>
                </a:ext>
              </a:extLst>
            </p:cNvPr>
            <p:cNvSpPr/>
            <p:nvPr/>
          </p:nvSpPr>
          <p:spPr>
            <a:xfrm>
              <a:off x="1826682" y="199278"/>
              <a:ext cx="9167145" cy="408623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sz="1200" b="1" dirty="0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AEAC3DB-D8BD-41EE-BC67-E66864523A09}"/>
                </a:ext>
              </a:extLst>
            </p:cNvPr>
            <p:cNvCxnSpPr/>
            <p:nvPr/>
          </p:nvCxnSpPr>
          <p:spPr>
            <a:xfrm>
              <a:off x="2032132" y="929950"/>
              <a:ext cx="8576277" cy="721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C1A73EE-1FF0-46C0-BB7A-C702B4EEB1AD}"/>
                </a:ext>
              </a:extLst>
            </p:cNvPr>
            <p:cNvCxnSpPr/>
            <p:nvPr/>
          </p:nvCxnSpPr>
          <p:spPr>
            <a:xfrm>
              <a:off x="2047392" y="909723"/>
              <a:ext cx="0" cy="2286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D9B9CC0-A8E4-41BD-A577-D0C32678A407}"/>
                </a:ext>
              </a:extLst>
            </p:cNvPr>
            <p:cNvSpPr txBox="1"/>
            <p:nvPr/>
          </p:nvSpPr>
          <p:spPr>
            <a:xfrm>
              <a:off x="6497901" y="965867"/>
              <a:ext cx="3022965" cy="861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400" b="1"/>
              </a:lvl1pPr>
            </a:lstStyle>
            <a:p>
              <a:pPr algn="ctr"/>
              <a:r>
                <a:rPr lang="en-US" sz="1800" dirty="0"/>
                <a:t>Achievements to date</a:t>
              </a:r>
            </a:p>
            <a:p>
              <a:pPr algn="ctr"/>
              <a:r>
                <a:rPr lang="en-US" sz="1800" dirty="0"/>
                <a:t>(2020)</a:t>
              </a:r>
            </a:p>
          </p:txBody>
        </p:sp>
        <p:sp>
          <p:nvSpPr>
            <p:cNvPr id="14" name="Rounded Rectangle 157">
              <a:extLst>
                <a:ext uri="{FF2B5EF4-FFF2-40B4-BE49-F238E27FC236}">
                  <a16:creationId xmlns:a16="http://schemas.microsoft.com/office/drawing/2014/main" id="{136600D6-A0C6-4E3B-89CE-4711F3B2840D}"/>
                </a:ext>
              </a:extLst>
            </p:cNvPr>
            <p:cNvSpPr/>
            <p:nvPr/>
          </p:nvSpPr>
          <p:spPr>
            <a:xfrm>
              <a:off x="9694009" y="3576411"/>
              <a:ext cx="2206227" cy="1351855"/>
            </a:xfrm>
            <a:prstGeom prst="round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FDDABC1-EDE1-4238-9412-F52FE42211F4}"/>
                </a:ext>
              </a:extLst>
            </p:cNvPr>
            <p:cNvSpPr txBox="1"/>
            <p:nvPr/>
          </p:nvSpPr>
          <p:spPr>
            <a:xfrm>
              <a:off x="9490809" y="1067467"/>
              <a:ext cx="2072101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400" b="1"/>
              </a:lvl1pPr>
            </a:lstStyle>
            <a:p>
              <a:pPr algn="ctr"/>
              <a:r>
                <a:rPr lang="en-US" sz="1800" dirty="0"/>
                <a:t>Cross-cutting</a:t>
              </a:r>
            </a:p>
            <a:p>
              <a:pPr algn="ctr"/>
              <a:r>
                <a:rPr lang="en-US" sz="1800" dirty="0"/>
                <a:t>Approaches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82E127C-5168-47B5-9E25-09F00CA74846}"/>
                </a:ext>
              </a:extLst>
            </p:cNvPr>
            <p:cNvSpPr txBox="1"/>
            <p:nvPr/>
          </p:nvSpPr>
          <p:spPr>
            <a:xfrm>
              <a:off x="9694009" y="3607467"/>
              <a:ext cx="2226220" cy="12721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285750" indent="-285750">
                <a:buFont typeface="Courier New" panose="02070309020205020404" pitchFamily="49" charset="0"/>
                <a:buChar char="o"/>
              </a:lvl1pPr>
            </a:lstStyle>
            <a:p>
              <a:r>
                <a:rPr lang="en-US" sz="1400" dirty="0"/>
                <a:t>Innovation Platforms</a:t>
              </a:r>
            </a:p>
            <a:p>
              <a:pPr marL="0" indent="0">
                <a:buNone/>
              </a:pPr>
              <a:endParaRPr lang="en-US" sz="1400" dirty="0"/>
            </a:p>
            <a:p>
              <a:r>
                <a:rPr lang="en-US" sz="1400" dirty="0"/>
                <a:t>Mass media</a:t>
              </a:r>
            </a:p>
          </p:txBody>
        </p:sp>
        <p:sp>
          <p:nvSpPr>
            <p:cNvPr id="17" name="Rounded Rectangle 132">
              <a:extLst>
                <a:ext uri="{FF2B5EF4-FFF2-40B4-BE49-F238E27FC236}">
                  <a16:creationId xmlns:a16="http://schemas.microsoft.com/office/drawing/2014/main" id="{C1FD64B7-3513-4782-86E7-0DFB38ADC037}"/>
                </a:ext>
              </a:extLst>
            </p:cNvPr>
            <p:cNvSpPr/>
            <p:nvPr/>
          </p:nvSpPr>
          <p:spPr>
            <a:xfrm>
              <a:off x="3487120" y="2042702"/>
              <a:ext cx="2897162" cy="1388038"/>
            </a:xfrm>
            <a:prstGeom prst="round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n>
                  <a:solidFill>
                    <a:srgbClr val="00B050"/>
                  </a:solidFill>
                </a:ln>
              </a:endParaRPr>
            </a:p>
          </p:txBody>
        </p:sp>
        <p:sp>
          <p:nvSpPr>
            <p:cNvPr id="18" name="Rounded Rectangle 133">
              <a:extLst>
                <a:ext uri="{FF2B5EF4-FFF2-40B4-BE49-F238E27FC236}">
                  <a16:creationId xmlns:a16="http://schemas.microsoft.com/office/drawing/2014/main" id="{5F96AB18-8745-4D1B-AD0B-2FCEDD10B08D}"/>
                </a:ext>
              </a:extLst>
            </p:cNvPr>
            <p:cNvSpPr/>
            <p:nvPr/>
          </p:nvSpPr>
          <p:spPr>
            <a:xfrm>
              <a:off x="3455590" y="3576412"/>
              <a:ext cx="2897162" cy="1353496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9" name="Rounded Rectangle 134">
              <a:extLst>
                <a:ext uri="{FF2B5EF4-FFF2-40B4-BE49-F238E27FC236}">
                  <a16:creationId xmlns:a16="http://schemas.microsoft.com/office/drawing/2014/main" id="{A3396072-6B26-47ED-B004-21C58E018CB2}"/>
                </a:ext>
              </a:extLst>
            </p:cNvPr>
            <p:cNvSpPr/>
            <p:nvPr/>
          </p:nvSpPr>
          <p:spPr>
            <a:xfrm>
              <a:off x="3521845" y="5194920"/>
              <a:ext cx="2897162" cy="1030007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ADA7BC0-F505-4D5E-AEF9-4A1177569D8E}"/>
                </a:ext>
              </a:extLst>
            </p:cNvPr>
            <p:cNvSpPr txBox="1"/>
            <p:nvPr/>
          </p:nvSpPr>
          <p:spPr>
            <a:xfrm>
              <a:off x="3493758" y="2159924"/>
              <a:ext cx="2858993" cy="1549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4313" indent="-214313">
                <a:buFont typeface="Courier New" panose="02070309020205020404" pitchFamily="49" charset="0"/>
                <a:buChar char="o"/>
              </a:pPr>
              <a:r>
                <a:rPr lang="en-US" sz="1200" dirty="0"/>
                <a:t>Researcher to farmer </a:t>
              </a:r>
            </a:p>
            <a:p>
              <a:pPr marL="214313" indent="-214313">
                <a:buFont typeface="Courier New" panose="02070309020205020404" pitchFamily="49" charset="0"/>
                <a:buChar char="o"/>
              </a:pPr>
              <a:r>
                <a:rPr lang="en-US" sz="1200" dirty="0"/>
                <a:t>Researcher to public sector</a:t>
              </a:r>
            </a:p>
            <a:p>
              <a:pPr marL="214313" indent="-214313">
                <a:buFont typeface="Courier New" panose="02070309020205020404" pitchFamily="49" charset="0"/>
                <a:buChar char="o"/>
              </a:pPr>
              <a:r>
                <a:rPr lang="en-US" sz="1200" dirty="0"/>
                <a:t>Researcher to private sector</a:t>
              </a:r>
            </a:p>
            <a:p>
              <a:pPr marL="214313" indent="-214313">
                <a:buFont typeface="Courier New" panose="02070309020205020404" pitchFamily="49" charset="0"/>
                <a:buChar char="o"/>
              </a:pPr>
              <a:r>
                <a:rPr lang="en-US" sz="1200" dirty="0"/>
                <a:t>Inter-institutional transfer</a:t>
              </a:r>
            </a:p>
            <a:p>
              <a:endParaRPr lang="en-US" sz="1100" dirty="0"/>
            </a:p>
            <a:p>
              <a:endParaRPr lang="en-US" sz="105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0B6E44E-BBE3-4EF4-A490-C685622AF354}"/>
                </a:ext>
              </a:extLst>
            </p:cNvPr>
            <p:cNvSpPr txBox="1"/>
            <p:nvPr/>
          </p:nvSpPr>
          <p:spPr>
            <a:xfrm>
              <a:off x="3500009" y="3863292"/>
              <a:ext cx="255916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14313" indent="-214313">
                <a:buFont typeface="Courier New" panose="02070309020205020404" pitchFamily="49" charset="0"/>
                <a:buChar char="o"/>
              </a:pPr>
              <a:r>
                <a:rPr lang="en-US" sz="1200" dirty="0"/>
                <a:t>Farmer to farmer</a:t>
              </a:r>
            </a:p>
            <a:p>
              <a:pPr marL="214313" indent="-214313">
                <a:buFont typeface="Courier New" panose="02070309020205020404" pitchFamily="49" charset="0"/>
                <a:buChar char="o"/>
              </a:pPr>
              <a:r>
                <a:rPr lang="en-US" sz="1200" dirty="0"/>
                <a:t>Public sector to farmer</a:t>
              </a:r>
            </a:p>
            <a:p>
              <a:pPr marL="214313" indent="-214313">
                <a:buFont typeface="Courier New" panose="02070309020205020404" pitchFamily="49" charset="0"/>
                <a:buChar char="o"/>
              </a:pPr>
              <a:r>
                <a:rPr lang="en-US" sz="1200" dirty="0"/>
                <a:t>Private sector to farmer 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A465EE8-BE0E-429A-9ED4-BC228CE61E99}"/>
                </a:ext>
              </a:extLst>
            </p:cNvPr>
            <p:cNvSpPr txBox="1"/>
            <p:nvPr/>
          </p:nvSpPr>
          <p:spPr>
            <a:xfrm>
              <a:off x="3463372" y="5233066"/>
              <a:ext cx="255916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14313" lvl="0" indent="-214313">
                <a:buFont typeface="Courier New" panose="02070309020205020404" pitchFamily="49" charset="0"/>
                <a:buChar char="o"/>
              </a:pPr>
              <a:r>
                <a:rPr lang="en-US" sz="1200" dirty="0">
                  <a:solidFill>
                    <a:prstClr val="black"/>
                  </a:solidFill>
                </a:rPr>
                <a:t>Farmer to farmer</a:t>
              </a:r>
            </a:p>
            <a:p>
              <a:pPr marL="214313" lvl="0" indent="-214313">
                <a:buFont typeface="Courier New" panose="02070309020205020404" pitchFamily="49" charset="0"/>
                <a:buChar char="o"/>
              </a:pPr>
              <a:r>
                <a:rPr lang="en-US" sz="1200" dirty="0">
                  <a:solidFill>
                    <a:prstClr val="black"/>
                  </a:solidFill>
                </a:rPr>
                <a:t>Public sector to farmer</a:t>
              </a:r>
            </a:p>
            <a:p>
              <a:pPr marL="214313" lvl="0" indent="-214313">
                <a:buFont typeface="Courier New" panose="02070309020205020404" pitchFamily="49" charset="0"/>
                <a:buChar char="o"/>
              </a:pPr>
              <a:r>
                <a:rPr lang="en-US" sz="1200" dirty="0">
                  <a:solidFill>
                    <a:prstClr val="black"/>
                  </a:solidFill>
                </a:rPr>
                <a:t>Private sector to farmer </a:t>
              </a:r>
            </a:p>
          </p:txBody>
        </p:sp>
        <p:sp>
          <p:nvSpPr>
            <p:cNvPr id="23" name="Rounded Rectangle 137">
              <a:extLst>
                <a:ext uri="{FF2B5EF4-FFF2-40B4-BE49-F238E27FC236}">
                  <a16:creationId xmlns:a16="http://schemas.microsoft.com/office/drawing/2014/main" id="{539E3368-918B-40C6-A3AA-DF051ABBEE8F}"/>
                </a:ext>
              </a:extLst>
            </p:cNvPr>
            <p:cNvSpPr/>
            <p:nvPr/>
          </p:nvSpPr>
          <p:spPr>
            <a:xfrm>
              <a:off x="3704860" y="1146876"/>
              <a:ext cx="2292391" cy="408623"/>
            </a:xfrm>
            <a:prstGeom prst="roundRect">
              <a:avLst/>
            </a:prstGeom>
            <a:noFill/>
            <a:ln w="28575"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1200" b="1" dirty="0">
                <a:ln>
                  <a:solidFill>
                    <a:srgbClr val="00B050"/>
                  </a:solidFill>
                </a:ln>
              </a:endParaRPr>
            </a:p>
          </p:txBody>
        </p:sp>
        <p:sp>
          <p:nvSpPr>
            <p:cNvPr id="24" name="Rounded Rectangle 138">
              <a:extLst>
                <a:ext uri="{FF2B5EF4-FFF2-40B4-BE49-F238E27FC236}">
                  <a16:creationId xmlns:a16="http://schemas.microsoft.com/office/drawing/2014/main" id="{697A797F-919E-4280-B6C1-870F53E49878}"/>
                </a:ext>
              </a:extLst>
            </p:cNvPr>
            <p:cNvSpPr/>
            <p:nvPr/>
          </p:nvSpPr>
          <p:spPr>
            <a:xfrm>
              <a:off x="6646009" y="1099248"/>
              <a:ext cx="2697691" cy="679419"/>
            </a:xfrm>
            <a:prstGeom prst="roundRect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1200" b="1" dirty="0"/>
            </a:p>
          </p:txBody>
        </p:sp>
        <p:sp>
          <p:nvSpPr>
            <p:cNvPr id="25" name="Rounded Rectangle 139">
              <a:extLst>
                <a:ext uri="{FF2B5EF4-FFF2-40B4-BE49-F238E27FC236}">
                  <a16:creationId xmlns:a16="http://schemas.microsoft.com/office/drawing/2014/main" id="{2BECABE4-9389-402D-B64B-6DFC95FCD738}"/>
                </a:ext>
              </a:extLst>
            </p:cNvPr>
            <p:cNvSpPr/>
            <p:nvPr/>
          </p:nvSpPr>
          <p:spPr>
            <a:xfrm>
              <a:off x="9490809" y="1162619"/>
              <a:ext cx="2157129" cy="645861"/>
            </a:xfrm>
            <a:prstGeom prst="roundRect">
              <a:avLst/>
            </a:prstGeom>
            <a:noFill/>
            <a:ln w="28575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1200" b="1" dirty="0"/>
            </a:p>
          </p:txBody>
        </p:sp>
        <p:sp>
          <p:nvSpPr>
            <p:cNvPr id="26" name="Rounded Rectangle 143">
              <a:extLst>
                <a:ext uri="{FF2B5EF4-FFF2-40B4-BE49-F238E27FC236}">
                  <a16:creationId xmlns:a16="http://schemas.microsoft.com/office/drawing/2014/main" id="{990EA72A-2976-4634-B84F-52D6BA3458D5}"/>
                </a:ext>
              </a:extLst>
            </p:cNvPr>
            <p:cNvSpPr/>
            <p:nvPr/>
          </p:nvSpPr>
          <p:spPr>
            <a:xfrm>
              <a:off x="1096091" y="2071978"/>
              <a:ext cx="1934754" cy="1134825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7" name="Rounded Rectangle 144">
              <a:extLst>
                <a:ext uri="{FF2B5EF4-FFF2-40B4-BE49-F238E27FC236}">
                  <a16:creationId xmlns:a16="http://schemas.microsoft.com/office/drawing/2014/main" id="{B2FF75E9-E925-4B66-A7D7-040591CE919A}"/>
                </a:ext>
              </a:extLst>
            </p:cNvPr>
            <p:cNvSpPr/>
            <p:nvPr/>
          </p:nvSpPr>
          <p:spPr>
            <a:xfrm>
              <a:off x="1096091" y="3701505"/>
              <a:ext cx="1934754" cy="1030007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8" name="Rounded Rectangle 145">
              <a:extLst>
                <a:ext uri="{FF2B5EF4-FFF2-40B4-BE49-F238E27FC236}">
                  <a16:creationId xmlns:a16="http://schemas.microsoft.com/office/drawing/2014/main" id="{0A2E73DA-823E-417F-9E2A-9512B438DE3E}"/>
                </a:ext>
              </a:extLst>
            </p:cNvPr>
            <p:cNvSpPr/>
            <p:nvPr/>
          </p:nvSpPr>
          <p:spPr>
            <a:xfrm>
              <a:off x="1096091" y="5214803"/>
              <a:ext cx="1934754" cy="1030007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B1B0291-DA5B-4E3C-86E3-3A16D080AD8A}"/>
                </a:ext>
              </a:extLst>
            </p:cNvPr>
            <p:cNvSpPr txBox="1"/>
            <p:nvPr/>
          </p:nvSpPr>
          <p:spPr>
            <a:xfrm>
              <a:off x="1094685" y="2185067"/>
              <a:ext cx="2002428" cy="954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dirty="0"/>
                <a:t>Direct researchers </a:t>
              </a:r>
            </a:p>
            <a:p>
              <a:pPr algn="ctr"/>
              <a:r>
                <a:rPr lang="en-US" sz="1350" dirty="0"/>
                <a:t>Engagement</a:t>
              </a:r>
            </a:p>
            <a:p>
              <a:pPr algn="ctr"/>
              <a:r>
                <a:rPr lang="en-US" sz="1350" dirty="0"/>
                <a:t>(</a:t>
              </a:r>
              <a:r>
                <a:rPr lang="en-US" sz="1350" b="1" dirty="0"/>
                <a:t>Transfer</a:t>
              </a:r>
              <a:r>
                <a:rPr lang="en-US" sz="1350" dirty="0"/>
                <a:t>)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AF833FF-C94C-49F3-827F-E40D2591CBC7}"/>
                </a:ext>
              </a:extLst>
            </p:cNvPr>
            <p:cNvSpPr txBox="1"/>
            <p:nvPr/>
          </p:nvSpPr>
          <p:spPr>
            <a:xfrm>
              <a:off x="1307085" y="3761263"/>
              <a:ext cx="1598644" cy="954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dirty="0"/>
                <a:t>Backstopping  </a:t>
              </a:r>
            </a:p>
            <a:p>
              <a:pPr algn="ctr"/>
              <a:r>
                <a:rPr lang="en-US" sz="1350" dirty="0"/>
                <a:t>Partners</a:t>
              </a:r>
            </a:p>
            <a:p>
              <a:pPr algn="ctr"/>
              <a:r>
                <a:rPr lang="en-US" sz="1350" dirty="0"/>
                <a:t>(</a:t>
              </a:r>
              <a:r>
                <a:rPr lang="en-US" sz="1350" b="1" dirty="0"/>
                <a:t>Scaling</a:t>
              </a:r>
              <a:r>
                <a:rPr lang="en-US" sz="1350" dirty="0"/>
                <a:t>)</a:t>
              </a:r>
              <a:endParaRPr lang="en-US" sz="1050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9834246-8B83-4D97-849F-6B4665949E4B}"/>
                </a:ext>
              </a:extLst>
            </p:cNvPr>
            <p:cNvSpPr txBox="1"/>
            <p:nvPr/>
          </p:nvSpPr>
          <p:spPr>
            <a:xfrm>
              <a:off x="1201384" y="5300949"/>
              <a:ext cx="1879371" cy="954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350" dirty="0"/>
                <a:t>Scaling beyond </a:t>
              </a:r>
            </a:p>
            <a:p>
              <a:r>
                <a:rPr lang="en-US" sz="1350" dirty="0"/>
                <a:t>AR reach</a:t>
              </a:r>
            </a:p>
            <a:p>
              <a:r>
                <a:rPr lang="en-US" sz="1350" dirty="0"/>
                <a:t>(</a:t>
              </a:r>
              <a:r>
                <a:rPr lang="en-US" sz="1350" b="1" dirty="0"/>
                <a:t>Spill overs</a:t>
              </a:r>
              <a:r>
                <a:rPr lang="en-US" sz="1350" dirty="0"/>
                <a:t>)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920F15F1-CD0B-47C4-9B90-5F3B2D99E45D}"/>
                </a:ext>
              </a:extLst>
            </p:cNvPr>
            <p:cNvCxnSpPr/>
            <p:nvPr/>
          </p:nvCxnSpPr>
          <p:spPr>
            <a:xfrm>
              <a:off x="4773491" y="928113"/>
              <a:ext cx="0" cy="2286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91A8D7D6-C648-4FFC-B92A-456591BF1984}"/>
                </a:ext>
              </a:extLst>
            </p:cNvPr>
            <p:cNvCxnSpPr/>
            <p:nvPr/>
          </p:nvCxnSpPr>
          <p:spPr>
            <a:xfrm flipH="1">
              <a:off x="8016373" y="930734"/>
              <a:ext cx="32691" cy="21614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7B10675D-5632-4B3E-97D7-7F938C2595A6}"/>
                </a:ext>
              </a:extLst>
            </p:cNvPr>
            <p:cNvCxnSpPr/>
            <p:nvPr/>
          </p:nvCxnSpPr>
          <p:spPr>
            <a:xfrm>
              <a:off x="10608409" y="910014"/>
              <a:ext cx="0" cy="27432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9CED94E7-88C3-4213-998E-7B523CC8E4FD}"/>
                </a:ext>
              </a:extLst>
            </p:cNvPr>
            <p:cNvCxnSpPr/>
            <p:nvPr/>
          </p:nvCxnSpPr>
          <p:spPr>
            <a:xfrm flipH="1">
              <a:off x="8016373" y="1778667"/>
              <a:ext cx="5957" cy="43072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D9CC401B-A6BB-41F9-99FD-B3C58C79A027}"/>
                </a:ext>
              </a:extLst>
            </p:cNvPr>
            <p:cNvCxnSpPr/>
            <p:nvPr/>
          </p:nvCxnSpPr>
          <p:spPr>
            <a:xfrm>
              <a:off x="10608409" y="1808480"/>
              <a:ext cx="0" cy="172850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1EFF7B76-78BE-4B40-8843-529319919CFE}"/>
                </a:ext>
              </a:extLst>
            </p:cNvPr>
            <p:cNvCxnSpPr/>
            <p:nvPr/>
          </p:nvCxnSpPr>
          <p:spPr>
            <a:xfrm flipH="1">
              <a:off x="4715609" y="1534855"/>
              <a:ext cx="671" cy="53119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AC11CB05-F676-4927-82A5-E328C569916C}"/>
                </a:ext>
              </a:extLst>
            </p:cNvPr>
            <p:cNvCxnSpPr/>
            <p:nvPr/>
          </p:nvCxnSpPr>
          <p:spPr>
            <a:xfrm>
              <a:off x="3028067" y="2592212"/>
              <a:ext cx="475488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990506F4-5754-4C59-AD0F-0A6BB9BB5CA1}"/>
                </a:ext>
              </a:extLst>
            </p:cNvPr>
            <p:cNvCxnSpPr/>
            <p:nvPr/>
          </p:nvCxnSpPr>
          <p:spPr>
            <a:xfrm>
              <a:off x="3028067" y="4196625"/>
              <a:ext cx="475488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78AF6A7E-933A-40DF-8706-27A7386E2AB6}"/>
                </a:ext>
              </a:extLst>
            </p:cNvPr>
            <p:cNvCxnSpPr/>
            <p:nvPr/>
          </p:nvCxnSpPr>
          <p:spPr>
            <a:xfrm>
              <a:off x="3042476" y="5699760"/>
              <a:ext cx="475488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ight Arrow 190">
              <a:extLst>
                <a:ext uri="{FF2B5EF4-FFF2-40B4-BE49-F238E27FC236}">
                  <a16:creationId xmlns:a16="http://schemas.microsoft.com/office/drawing/2014/main" id="{47D179A2-3547-4BAE-BAF7-5E3E8A49EA78}"/>
                </a:ext>
              </a:extLst>
            </p:cNvPr>
            <p:cNvSpPr/>
            <p:nvPr/>
          </p:nvSpPr>
          <p:spPr>
            <a:xfrm>
              <a:off x="6411426" y="2728741"/>
              <a:ext cx="182880" cy="18288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2" name="Right Arrow 191">
              <a:extLst>
                <a:ext uri="{FF2B5EF4-FFF2-40B4-BE49-F238E27FC236}">
                  <a16:creationId xmlns:a16="http://schemas.microsoft.com/office/drawing/2014/main" id="{637448A5-5148-4BE9-9EB4-8D4A9C430B86}"/>
                </a:ext>
              </a:extLst>
            </p:cNvPr>
            <p:cNvSpPr/>
            <p:nvPr/>
          </p:nvSpPr>
          <p:spPr>
            <a:xfrm>
              <a:off x="6412895" y="4134013"/>
              <a:ext cx="182880" cy="18288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3" name="Right Arrow 196">
              <a:extLst>
                <a:ext uri="{FF2B5EF4-FFF2-40B4-BE49-F238E27FC236}">
                  <a16:creationId xmlns:a16="http://schemas.microsoft.com/office/drawing/2014/main" id="{D1CBA97C-3156-4EA2-9921-AE30AA0A8D38}"/>
                </a:ext>
              </a:extLst>
            </p:cNvPr>
            <p:cNvSpPr/>
            <p:nvPr/>
          </p:nvSpPr>
          <p:spPr>
            <a:xfrm>
              <a:off x="6425069" y="5608320"/>
              <a:ext cx="182880" cy="18288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A2BBAD6-8304-4C11-B94F-C3BC5465228D}"/>
                </a:ext>
              </a:extLst>
            </p:cNvPr>
            <p:cNvSpPr/>
            <p:nvPr/>
          </p:nvSpPr>
          <p:spPr>
            <a:xfrm>
              <a:off x="1801618" y="153067"/>
              <a:ext cx="9508423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/>
                <a:t>Expounding on the “Tracks”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7490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8458200" cy="914400"/>
          </a:xfrm>
        </p:spPr>
        <p:txBody>
          <a:bodyPr/>
          <a:lstStyle/>
          <a:p>
            <a:r>
              <a:rPr lang="en-US" dirty="0"/>
              <a:t>Status of the document development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FF62C134-ECEB-45B3-AD9B-C72934826D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1832391"/>
              </p:ext>
            </p:extLst>
          </p:nvPr>
        </p:nvGraphicFramePr>
        <p:xfrm>
          <a:off x="381000" y="2034862"/>
          <a:ext cx="8458200" cy="4487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6005">
                  <a:extLst>
                    <a:ext uri="{9D8B030D-6E8A-4147-A177-3AD203B41FA5}">
                      <a16:colId xmlns:a16="http://schemas.microsoft.com/office/drawing/2014/main" val="1189816170"/>
                    </a:ext>
                  </a:extLst>
                </a:gridCol>
                <a:gridCol w="6132195">
                  <a:extLst>
                    <a:ext uri="{9D8B030D-6E8A-4147-A177-3AD203B41FA5}">
                      <a16:colId xmlns:a16="http://schemas.microsoft.com/office/drawing/2014/main" val="550664903"/>
                    </a:ext>
                  </a:extLst>
                </a:gridCol>
              </a:tblGrid>
              <a:tr h="373170">
                <a:tc>
                  <a:txBody>
                    <a:bodyPr/>
                    <a:lstStyle/>
                    <a:p>
                      <a:r>
                        <a:rPr lang="en-GB" dirty="0"/>
                        <a:t>Document 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2521834"/>
                  </a:ext>
                </a:extLst>
              </a:tr>
              <a:tr h="373170">
                <a:tc>
                  <a:txBody>
                    <a:bodyPr/>
                    <a:lstStyle/>
                    <a:p>
                      <a:r>
                        <a:rPr lang="en-GB" sz="2000" dirty="0"/>
                        <a:t>Abstract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Drafted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3813400"/>
                  </a:ext>
                </a:extLst>
              </a:tr>
              <a:tr h="373170">
                <a:tc>
                  <a:txBody>
                    <a:bodyPr/>
                    <a:lstStyle/>
                    <a:p>
                      <a:r>
                        <a:rPr lang="en-GB" sz="2000" dirty="0"/>
                        <a:t>Introduction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Drafted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650666"/>
                  </a:ext>
                </a:extLst>
              </a:tr>
              <a:tr h="644102">
                <a:tc>
                  <a:txBody>
                    <a:bodyPr/>
                    <a:lstStyle/>
                    <a:p>
                      <a:r>
                        <a:rPr lang="en-GB" sz="2000" dirty="0"/>
                        <a:t>Methodological approach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Drafted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8003259"/>
                  </a:ext>
                </a:extLst>
              </a:tr>
              <a:tr h="1472234">
                <a:tc>
                  <a:txBody>
                    <a:bodyPr/>
                    <a:lstStyle/>
                    <a:p>
                      <a:r>
                        <a:rPr lang="en-GB" sz="2000" dirty="0"/>
                        <a:t>Results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Defined/described the different transfer and scaling approaches (see slide 4)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Requested and received (partially) approach cases from colleagues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Are in the process of synthesising the cases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9938501"/>
                  </a:ext>
                </a:extLst>
              </a:tr>
              <a:tr h="373170">
                <a:tc>
                  <a:txBody>
                    <a:bodyPr/>
                    <a:lstStyle/>
                    <a:p>
                      <a:r>
                        <a:rPr lang="en-GB" sz="2000" dirty="0"/>
                        <a:t>Discussion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Awaiting synthesis of cases</a:t>
                      </a:r>
                    </a:p>
                    <a:p>
                      <a:r>
                        <a:rPr lang="en-GB" sz="2000" dirty="0"/>
                        <a:t>(</a:t>
                      </a:r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Attribution of achievements to approaches: Slide 4 level of detail or beyond?)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69223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872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8458200" cy="914400"/>
          </a:xfrm>
        </p:spPr>
        <p:txBody>
          <a:bodyPr/>
          <a:lstStyle/>
          <a:p>
            <a:r>
              <a:rPr lang="en-US" dirty="0"/>
              <a:t>Case description guide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330B5CD-5CFA-43B6-9DD1-9356FA757C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131607"/>
              </p:ext>
            </p:extLst>
          </p:nvPr>
        </p:nvGraphicFramePr>
        <p:xfrm>
          <a:off x="609600" y="1676400"/>
          <a:ext cx="8077200" cy="4919380"/>
        </p:xfrm>
        <a:graphic>
          <a:graphicData uri="http://schemas.openxmlformats.org/drawingml/2006/table">
            <a:tbl>
              <a:tblPr firstRow="1" firstCol="1" bandRow="1"/>
              <a:tblGrid>
                <a:gridCol w="8077200">
                  <a:extLst>
                    <a:ext uri="{9D8B030D-6E8A-4147-A177-3AD203B41FA5}">
                      <a16:colId xmlns:a16="http://schemas.microsoft.com/office/drawing/2014/main" val="600676951"/>
                    </a:ext>
                  </a:extLst>
                </a:gridCol>
              </a:tblGrid>
              <a:tr h="7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Guidelines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18" marR="15818" marT="15818" marB="1581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9928574"/>
                  </a:ext>
                </a:extLst>
              </a:tr>
              <a:tr h="163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State the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technology(</a:t>
                      </a: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ies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) transferred/scaled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18" marR="15818" marT="15818" marB="1581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5881250"/>
                  </a:ext>
                </a:extLst>
              </a:tr>
              <a:tr h="163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Provide the actual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location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: Country, community…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18" marR="15818" marT="15818" marB="1581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2569583"/>
                  </a:ext>
                </a:extLst>
              </a:tr>
              <a:tr h="163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Intervention period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: Mention start year, end year or on-going state it.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18" marR="15818" marT="15818" marB="1581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2130132"/>
                  </a:ext>
                </a:extLst>
              </a:tr>
              <a:tr h="2084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State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main development actor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you collaborated with on this initiative (to fall in categories under bullet 6)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18" marR="15818" marT="15818" marB="1581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2715986"/>
                  </a:ext>
                </a:extLst>
              </a:tr>
              <a:tr h="2084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Did your case study use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other partner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categories to achieve your desired goal? Name them.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18" marR="15818" marT="15818" marB="1581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060577"/>
                  </a:ext>
                </a:extLst>
              </a:tr>
              <a:tr h="2337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Enabling conditions for success: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Explain how the process for technology transfer or scaling evolved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18" marR="15818" marT="15818" marB="1581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3855749"/>
                  </a:ext>
                </a:extLst>
              </a:tr>
              <a:tr h="163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What was the reach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: How many smallholder farmers (HHs) did the case reach?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18" marR="15818" marT="15818" marB="1581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526679"/>
                  </a:ext>
                </a:extLst>
              </a:tr>
              <a:tr h="163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Challenges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18" marR="15818" marT="15818" marB="1581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6212590"/>
                  </a:ext>
                </a:extLst>
              </a:tr>
              <a:tr h="1190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Lessons learned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18" marR="15818" marT="15818" marB="1581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4406655"/>
                  </a:ext>
                </a:extLst>
              </a:tr>
              <a:tr h="2084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Potential Opportunities for application of the described scaling approach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18" marR="15818" marT="15818" marB="1581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3665550"/>
                  </a:ext>
                </a:extLst>
              </a:tr>
              <a:tr h="1190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Verification: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Documentation and e-links to this case study for further details in case of follow up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18" marR="15818" marT="15818" marB="1581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4414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4436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E0B6C94-3F85-4BD2-B6AF-AEF80D731A73}"/>
              </a:ext>
            </a:extLst>
          </p:cNvPr>
          <p:cNvSpPr/>
          <p:nvPr/>
        </p:nvSpPr>
        <p:spPr>
          <a:xfrm>
            <a:off x="381000" y="1524000"/>
            <a:ext cx="838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en-US" sz="3200" dirty="0"/>
            </a:br>
            <a:r>
              <a:rPr lang="en-US" sz="3200" dirty="0"/>
              <a:t>Emerging trends…</a:t>
            </a:r>
            <a:endParaRPr lang="en-TZ" sz="3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08A03F0-03B9-4B52-B05D-30FA209E8B00}"/>
              </a:ext>
            </a:extLst>
          </p:cNvPr>
          <p:cNvSpPr/>
          <p:nvPr/>
        </p:nvSpPr>
        <p:spPr>
          <a:xfrm>
            <a:off x="381000" y="2601218"/>
            <a:ext cx="8382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One:</a:t>
            </a:r>
          </a:p>
          <a:p>
            <a:r>
              <a:rPr lang="en-US" dirty="0"/>
              <a:t>A cascade of approaches, from action research (research outputs – Phase 1) through transfer (building capacity of development partners) to scaling (backstopping development partners) for early impact.</a:t>
            </a:r>
          </a:p>
          <a:p>
            <a:endParaRPr lang="en-US" dirty="0"/>
          </a:p>
          <a:p>
            <a:r>
              <a:rPr lang="en-US" b="1" dirty="0"/>
              <a:t>Two:</a:t>
            </a:r>
          </a:p>
          <a:p>
            <a:r>
              <a:rPr lang="en-US" dirty="0"/>
              <a:t>A set of approaches that are benefiting from (cross-regional) learning elsewhere and transferred to new settings (e. g. feed troughs; new crop varieties)</a:t>
            </a:r>
          </a:p>
          <a:p>
            <a:endParaRPr lang="en-US" dirty="0"/>
          </a:p>
          <a:p>
            <a:r>
              <a:rPr lang="en-US" b="1" dirty="0"/>
              <a:t>Three:</a:t>
            </a:r>
          </a:p>
          <a:p>
            <a:r>
              <a:rPr lang="en-US" dirty="0"/>
              <a:t>A set of approaches serving research, transfer and scaling concurrently to suit particular circumstances (e. g. long term trials)</a:t>
            </a:r>
          </a:p>
        </p:txBody>
      </p:sp>
    </p:spTree>
    <p:extLst>
      <p:ext uri="{BB962C8B-B14F-4D97-AF65-F5344CB8AC3E}">
        <p14:creationId xmlns:p14="http://schemas.microsoft.com/office/powerpoint/2010/main" val="147731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E139DA-5B46-4580-A716-77669C92B6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Observations…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53556D8-8CA9-4027-9410-02001821A6DD}"/>
              </a:ext>
            </a:extLst>
          </p:cNvPr>
          <p:cNvSpPr/>
          <p:nvPr/>
        </p:nvSpPr>
        <p:spPr>
          <a:xfrm>
            <a:off x="685800" y="2514600"/>
            <a:ext cx="7620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One:</a:t>
            </a:r>
          </a:p>
          <a:p>
            <a:endParaRPr lang="en-US" b="1" dirty="0"/>
          </a:p>
          <a:p>
            <a:r>
              <a:rPr lang="en-US" dirty="0"/>
              <a:t>Approaches are in most cases mixed up; nearly all groups are engaged starting at the introductory phase of the project</a:t>
            </a:r>
          </a:p>
          <a:p>
            <a:endParaRPr lang="en-US" dirty="0"/>
          </a:p>
          <a:p>
            <a:r>
              <a:rPr lang="en-US" b="1" dirty="0"/>
              <a:t>Two:</a:t>
            </a:r>
          </a:p>
          <a:p>
            <a:endParaRPr lang="en-US" b="1" dirty="0"/>
          </a:p>
          <a:p>
            <a:r>
              <a:rPr lang="en-US" dirty="0"/>
              <a:t>Non-government development institutions are usually consortia, and almost always including local government extension in their ranks.</a:t>
            </a:r>
          </a:p>
        </p:txBody>
      </p:sp>
    </p:spTree>
    <p:extLst>
      <p:ext uri="{BB962C8B-B14F-4D97-AF65-F5344CB8AC3E}">
        <p14:creationId xmlns:p14="http://schemas.microsoft.com/office/powerpoint/2010/main" val="346509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" name="Object 45">
            <a:extLst>
              <a:ext uri="{FF2B5EF4-FFF2-40B4-BE49-F238E27FC236}">
                <a16:creationId xmlns:a16="http://schemas.microsoft.com/office/drawing/2014/main" id="{4B995E03-91BF-4629-BCF6-DFA70F6CFD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8977965"/>
              </p:ext>
            </p:extLst>
          </p:nvPr>
        </p:nvGraphicFramePr>
        <p:xfrm>
          <a:off x="159150" y="2209800"/>
          <a:ext cx="8825696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Worksheet" r:id="rId3" imgW="8715406" imgH="1504895" progId="Excel.Sheet.12">
                  <p:embed/>
                </p:oleObj>
              </mc:Choice>
              <mc:Fallback>
                <p:oleObj name="Worksheet" r:id="rId3" imgW="8715406" imgH="1504895" progId="Excel.Sheet.12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850FFC05-67A5-48CB-82BF-349430D0B3A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150" y="2209800"/>
                        <a:ext cx="8825696" cy="152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7" name="Picture 46">
            <a:extLst>
              <a:ext uri="{FF2B5EF4-FFF2-40B4-BE49-F238E27FC236}">
                <a16:creationId xmlns:a16="http://schemas.microsoft.com/office/drawing/2014/main" id="{F9B85669-60F0-4587-8DC7-ABCEC4FD15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7233" y="3733800"/>
            <a:ext cx="4009527" cy="2262143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2735325F-A74C-4272-880E-5807525FA22D}"/>
              </a:ext>
            </a:extLst>
          </p:cNvPr>
          <p:cNvSpPr/>
          <p:nvPr/>
        </p:nvSpPr>
        <p:spPr>
          <a:xfrm>
            <a:off x="159150" y="685800"/>
            <a:ext cx="88256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Technology transfer and scaling approaches and numbers reached</a:t>
            </a:r>
          </a:p>
        </p:txBody>
      </p:sp>
    </p:spTree>
    <p:extLst>
      <p:ext uri="{BB962C8B-B14F-4D97-AF65-F5344CB8AC3E}">
        <p14:creationId xmlns:p14="http://schemas.microsoft.com/office/powerpoint/2010/main" val="1572466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54</TotalTime>
  <Words>528</Words>
  <Application>Microsoft Office PowerPoint</Application>
  <PresentationFormat>On-screen Show (4:3)</PresentationFormat>
  <Paragraphs>96</Paragraphs>
  <Slides>11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Courier New</vt:lpstr>
      <vt:lpstr>Gill Sans</vt:lpstr>
      <vt:lpstr>Wingdings</vt:lpstr>
      <vt:lpstr>Africa RISING presentation_template</vt:lpstr>
      <vt:lpstr>1_Custom Design</vt:lpstr>
      <vt:lpstr>Worksheet</vt:lpstr>
      <vt:lpstr>PowerPoint Presentation</vt:lpstr>
      <vt:lpstr>PowerPoint Presentation</vt:lpstr>
      <vt:lpstr>PowerPoint Presentation</vt:lpstr>
      <vt:lpstr>PowerPoint Presentation</vt:lpstr>
      <vt:lpstr>Status of the document development </vt:lpstr>
      <vt:lpstr>Case description guide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6</cp:revision>
  <cp:lastPrinted>2011-10-06T11:45:23Z</cp:lastPrinted>
  <dcterms:created xsi:type="dcterms:W3CDTF">2020-07-17T08:59:01Z</dcterms:created>
  <dcterms:modified xsi:type="dcterms:W3CDTF">2021-03-08T14:20:33Z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